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96" r:id="rId2"/>
    <p:sldId id="303" r:id="rId3"/>
    <p:sldId id="324" r:id="rId4"/>
    <p:sldId id="321" r:id="rId5"/>
    <p:sldId id="322" r:id="rId6"/>
    <p:sldId id="323" r:id="rId7"/>
    <p:sldId id="325" r:id="rId8"/>
    <p:sldId id="308" r:id="rId9"/>
    <p:sldId id="326" r:id="rId10"/>
    <p:sldId id="328" r:id="rId11"/>
    <p:sldId id="319" r:id="rId12"/>
    <p:sldId id="327" r:id="rId13"/>
    <p:sldId id="329" r:id="rId14"/>
    <p:sldId id="312" r:id="rId15"/>
    <p:sldId id="313" r:id="rId16"/>
    <p:sldId id="314" r:id="rId17"/>
    <p:sldId id="304" r:id="rId18"/>
    <p:sldId id="305" r:id="rId19"/>
    <p:sldId id="306" r:id="rId20"/>
    <p:sldId id="316" r:id="rId21"/>
    <p:sldId id="310" r:id="rId22"/>
    <p:sldId id="320" r:id="rId23"/>
    <p:sldId id="317" r:id="rId24"/>
    <p:sldId id="330" r:id="rId25"/>
    <p:sldId id="331" r:id="rId26"/>
    <p:sldId id="332" r:id="rId27"/>
    <p:sldId id="333" r:id="rId2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8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56477"/>
    <a:srgbClr val="335F71"/>
    <a:srgbClr val="6BA6BD"/>
    <a:srgbClr val="3F778D"/>
    <a:srgbClr val="3A6D82"/>
    <a:srgbClr val="C1D4DD"/>
    <a:srgbClr val="414B56"/>
    <a:srgbClr val="D121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37" autoAdjust="0"/>
  </p:normalViewPr>
  <p:slideViewPr>
    <p:cSldViewPr snapToGrid="0">
      <p:cViewPr varScale="1">
        <p:scale>
          <a:sx n="74" d="100"/>
          <a:sy n="74" d="100"/>
        </p:scale>
        <p:origin x="1854" y="60"/>
      </p:cViewPr>
      <p:guideLst>
        <p:guide orient="horz" pos="48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r>
              <a:rPr lang="en-US"/>
              <a:t>Slide #</a:t>
            </a: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31D4FD08-E338-4481-B4AA-E50143A76F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7462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r>
              <a:rPr lang="en-US"/>
              <a:t>Slide #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6E020B6F-E3E8-41D1-99A9-1EF27A82DD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16835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Slide #</a:t>
            </a: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1888085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Slide #</a:t>
            </a: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19584367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Slide #</a:t>
            </a: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17221250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Slide #</a:t>
            </a: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36998362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Slide #</a:t>
            </a: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33481020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Slide #</a:t>
            </a: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12721370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Slide #</a:t>
            </a: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29772072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Slide #</a:t>
            </a: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36811701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Slide #</a:t>
            </a: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6222343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Slide #</a:t>
            </a: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11033661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Slide #</a:t>
            </a: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5042294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Slide #</a:t>
            </a: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25242537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Slide #</a:t>
            </a: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818537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Slide #</a:t>
            </a: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855206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Slide #</a:t>
            </a: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34085160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Slide #</a:t>
            </a: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1273565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Slide #</a:t>
            </a: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17896036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Slide #</a:t>
            </a: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372211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Slide #</a:t>
            </a: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39364183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Slide #</a:t>
            </a: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126552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Slide #</a:t>
            </a: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918381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Slide #</a:t>
            </a: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14403266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Slide #</a:t>
            </a: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382189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0"/>
            <a:ext cx="22098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0"/>
            <a:ext cx="64770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066800"/>
            <a:ext cx="43434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3434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4" descr="template5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0"/>
            <a:ext cx="8839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066800"/>
            <a:ext cx="88392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3" name="Text Box 9"/>
          <p:cNvSpPr txBox="1">
            <a:spLocks noChangeArrowheads="1"/>
          </p:cNvSpPr>
          <p:nvPr userDrawn="1"/>
        </p:nvSpPr>
        <p:spPr bwMode="auto">
          <a:xfrm>
            <a:off x="8001000" y="6507163"/>
            <a:ext cx="990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fld id="{D4C0E101-8B63-4E5B-9838-3F2EF88BDEF0}" type="slidenum">
              <a:rPr lang="en-US" sz="1200" b="0">
                <a:solidFill>
                  <a:schemeClr val="bg2"/>
                </a:solidFill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sz="1200" b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D1212A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D1212A"/>
          </a:solidFill>
          <a:latin typeface="Arial" charset="0"/>
          <a:ea typeface="ＭＳ Ｐゴシック" pitchFamily="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D1212A"/>
          </a:solidFill>
          <a:latin typeface="Arial" charset="0"/>
          <a:ea typeface="ＭＳ Ｐゴシック" pitchFamily="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D1212A"/>
          </a:solidFill>
          <a:latin typeface="Arial" charset="0"/>
          <a:ea typeface="ＭＳ Ｐゴシック" pitchFamily="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D1212A"/>
          </a:solidFill>
          <a:latin typeface="Arial" charset="0"/>
          <a:ea typeface="ＭＳ Ｐゴシック" pitchFamily="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D1212A"/>
          </a:solidFill>
          <a:latin typeface="Arial" charset="0"/>
          <a:ea typeface="ＭＳ Ｐゴシック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D1212A"/>
          </a:solidFill>
          <a:latin typeface="Arial" charset="0"/>
          <a:ea typeface="ＭＳ Ｐゴシック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D1212A"/>
          </a:solidFill>
          <a:latin typeface="Arial" charset="0"/>
          <a:ea typeface="ＭＳ Ｐゴシック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D1212A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rgbClr val="414B5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414B56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414B56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414B56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rgbClr val="414B56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414B56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414B56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414B56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414B56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3" descr="contigo_intr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9050" y="-14288"/>
            <a:ext cx="9182100" cy="6886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2451100"/>
            <a:ext cx="9144000" cy="1143000"/>
          </a:xfrm>
        </p:spPr>
        <p:txBody>
          <a:bodyPr/>
          <a:lstStyle/>
          <a:p>
            <a:pPr algn="ctr" eaLnBrk="1" hangingPunct="1"/>
            <a:r>
              <a:rPr lang="en-US" sz="4000" smtClean="0"/>
              <a:t>Report Samples</a:t>
            </a:r>
            <a:endParaRPr lang="en-US" sz="2800" smtClean="0">
              <a:solidFill>
                <a:schemeClr val="tx1"/>
              </a:solidFill>
            </a:endParaRPr>
          </a:p>
        </p:txBody>
      </p:sp>
      <p:sp>
        <p:nvSpPr>
          <p:cNvPr id="2052" name="Line 19"/>
          <p:cNvSpPr>
            <a:spLocks noChangeShapeType="1"/>
          </p:cNvSpPr>
          <p:nvPr/>
        </p:nvSpPr>
        <p:spPr bwMode="auto">
          <a:xfrm>
            <a:off x="-4763" y="6854825"/>
            <a:ext cx="3349626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3" name="Line 21"/>
          <p:cNvSpPr>
            <a:spLocks noChangeShapeType="1"/>
          </p:cNvSpPr>
          <p:nvPr/>
        </p:nvSpPr>
        <p:spPr bwMode="auto">
          <a:xfrm>
            <a:off x="0" y="6350"/>
            <a:ext cx="33528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4" name="Line 22"/>
          <p:cNvSpPr>
            <a:spLocks noChangeShapeType="1"/>
          </p:cNvSpPr>
          <p:nvPr/>
        </p:nvSpPr>
        <p:spPr bwMode="auto">
          <a:xfrm>
            <a:off x="0" y="0"/>
            <a:ext cx="0" cy="6858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055" name="Picture 27" descr="fleet_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0763" y="3573463"/>
            <a:ext cx="2035175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6" name="Rectangle 29"/>
          <p:cNvSpPr>
            <a:spLocks noChangeArrowheads="1"/>
          </p:cNvSpPr>
          <p:nvPr/>
        </p:nvSpPr>
        <p:spPr bwMode="auto">
          <a:xfrm>
            <a:off x="3552825" y="3573463"/>
            <a:ext cx="2043113" cy="13271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dirty="0" smtClean="0"/>
              <a:t>Auxiliary Input Duration</a:t>
            </a:r>
          </a:p>
        </p:txBody>
      </p:sp>
      <p:sp>
        <p:nvSpPr>
          <p:cNvPr id="7172" name="Rectangle 8"/>
          <p:cNvSpPr>
            <a:spLocks noChangeArrowheads="1"/>
          </p:cNvSpPr>
          <p:nvPr/>
        </p:nvSpPr>
        <p:spPr bwMode="auto">
          <a:xfrm>
            <a:off x="214313" y="938213"/>
            <a:ext cx="8686800" cy="82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50000"/>
              </a:spcBef>
            </a:pPr>
            <a:r>
              <a:rPr lang="en-US" sz="1800" dirty="0">
                <a:sym typeface="Wingdings" pitchFamily="1" charset="2"/>
              </a:rPr>
              <a:t>Shows </a:t>
            </a:r>
            <a:r>
              <a:rPr lang="en-US" sz="1800" dirty="0" smtClean="0">
                <a:sym typeface="Wingdings" pitchFamily="1" charset="2"/>
              </a:rPr>
              <a:t>when, where and for how long PTOs and vehicle sensors </a:t>
            </a:r>
            <a:r>
              <a:rPr lang="en-US" sz="1800" dirty="0" smtClean="0"/>
              <a:t>were used.</a:t>
            </a:r>
            <a:endParaRPr lang="en-US" sz="1800" dirty="0">
              <a:sym typeface="Wingdings" pitchFamily="1" charset="2"/>
            </a:endParaRPr>
          </a:p>
        </p:txBody>
      </p:sp>
      <p:pic>
        <p:nvPicPr>
          <p:cNvPr id="3" name="Content Placeholder 2" descr="Screen shot 2013-09-16 at 10.18.45 AM.pn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7209" b="-47209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mtClean="0"/>
              <a:t>Idle Time Report</a:t>
            </a:r>
          </a:p>
        </p:txBody>
      </p:sp>
      <p:sp>
        <p:nvSpPr>
          <p:cNvPr id="8196" name="Rectangle 9"/>
          <p:cNvSpPr>
            <a:spLocks noChangeArrowheads="1"/>
          </p:cNvSpPr>
          <p:nvPr/>
        </p:nvSpPr>
        <p:spPr bwMode="auto">
          <a:xfrm>
            <a:off x="214313" y="938213"/>
            <a:ext cx="8686800" cy="82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50000"/>
              </a:spcBef>
            </a:pPr>
            <a:r>
              <a:rPr lang="en-US" sz="1800" dirty="0">
                <a:sym typeface="Wingdings" pitchFamily="1" charset="2"/>
              </a:rPr>
              <a:t>Calculates the total engine idle time for one or more items </a:t>
            </a:r>
            <a:br>
              <a:rPr lang="en-US" sz="1800" dirty="0">
                <a:sym typeface="Wingdings" pitchFamily="1" charset="2"/>
              </a:rPr>
            </a:br>
            <a:r>
              <a:rPr lang="en-US" sz="1800" dirty="0">
                <a:sym typeface="Wingdings" pitchFamily="1" charset="2"/>
              </a:rPr>
              <a:t>for a selected time </a:t>
            </a:r>
            <a:r>
              <a:rPr lang="en-US" sz="1800" dirty="0" smtClean="0">
                <a:sym typeface="Wingdings" pitchFamily="1" charset="2"/>
              </a:rPr>
              <a:t>range.</a:t>
            </a:r>
            <a:endParaRPr lang="en-US" sz="1800" dirty="0">
              <a:sym typeface="Wingdings" pitchFamily="1" charset="2"/>
            </a:endParaRPr>
          </a:p>
        </p:txBody>
      </p:sp>
      <p:pic>
        <p:nvPicPr>
          <p:cNvPr id="3" name="Picture 2" descr="Screen shot 2013-10-16 at 8.09.1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810" y="1984179"/>
            <a:ext cx="8795172" cy="30020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dirty="0" smtClean="0"/>
              <a:t>Idle Time Report – with Map</a:t>
            </a:r>
          </a:p>
        </p:txBody>
      </p:sp>
      <p:sp>
        <p:nvSpPr>
          <p:cNvPr id="8196" name="Rectangle 9"/>
          <p:cNvSpPr>
            <a:spLocks noChangeArrowheads="1"/>
          </p:cNvSpPr>
          <p:nvPr/>
        </p:nvSpPr>
        <p:spPr bwMode="auto">
          <a:xfrm>
            <a:off x="214313" y="938213"/>
            <a:ext cx="8686800" cy="82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50000"/>
              </a:spcBef>
            </a:pPr>
            <a:r>
              <a:rPr lang="en-US" sz="1800" dirty="0">
                <a:sym typeface="Wingdings" pitchFamily="1" charset="2"/>
              </a:rPr>
              <a:t>Calculates the total engine idle time for one or more </a:t>
            </a:r>
            <a:r>
              <a:rPr lang="en-US" sz="1800" dirty="0" smtClean="0">
                <a:sym typeface="Wingdings" pitchFamily="1" charset="2"/>
              </a:rPr>
              <a:t>items</a:t>
            </a:r>
            <a:br>
              <a:rPr lang="en-US" sz="1800" dirty="0" smtClean="0">
                <a:sym typeface="Wingdings" pitchFamily="1" charset="2"/>
              </a:rPr>
            </a:br>
            <a:r>
              <a:rPr lang="en-US" sz="1800" dirty="0" smtClean="0">
                <a:sym typeface="Wingdings" pitchFamily="1" charset="2"/>
              </a:rPr>
              <a:t>for </a:t>
            </a:r>
            <a:r>
              <a:rPr lang="en-US" sz="1800" dirty="0">
                <a:sym typeface="Wingdings" pitchFamily="1" charset="2"/>
              </a:rPr>
              <a:t>a selected time </a:t>
            </a:r>
            <a:r>
              <a:rPr lang="en-US" sz="1800" dirty="0" smtClean="0">
                <a:sym typeface="Wingdings" pitchFamily="1" charset="2"/>
              </a:rPr>
              <a:t>range, shown on an interactive map.</a:t>
            </a:r>
            <a:endParaRPr lang="en-US" sz="1800" dirty="0">
              <a:sym typeface="Wingdings" pitchFamily="1" charset="2"/>
            </a:endParaRPr>
          </a:p>
        </p:txBody>
      </p:sp>
      <p:pic>
        <p:nvPicPr>
          <p:cNvPr id="2" name="Picture 1" descr="Screen shot 2013-10-16 at 8.10.3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19" y="1792758"/>
            <a:ext cx="8563926" cy="37110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dirty="0" smtClean="0"/>
              <a:t>Speed Violation</a:t>
            </a:r>
          </a:p>
        </p:txBody>
      </p:sp>
      <p:sp>
        <p:nvSpPr>
          <p:cNvPr id="8196" name="Rectangle 9"/>
          <p:cNvSpPr>
            <a:spLocks noChangeArrowheads="1"/>
          </p:cNvSpPr>
          <p:nvPr/>
        </p:nvSpPr>
        <p:spPr bwMode="auto">
          <a:xfrm>
            <a:off x="214313" y="938213"/>
            <a:ext cx="8686800" cy="82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50000"/>
              </a:spcBef>
            </a:pPr>
            <a:r>
              <a:rPr lang="en-US" sz="1800" dirty="0" smtClean="0">
                <a:sym typeface="Wingdings" pitchFamily="1" charset="2"/>
              </a:rPr>
              <a:t>Shows a summary of speed violations for selected vehicles</a:t>
            </a:r>
            <a:br>
              <a:rPr lang="en-US" sz="1800" dirty="0" smtClean="0">
                <a:sym typeface="Wingdings" pitchFamily="1" charset="2"/>
              </a:rPr>
            </a:br>
            <a:r>
              <a:rPr lang="en-US" sz="1800" dirty="0" smtClean="0">
                <a:sym typeface="Wingdings" pitchFamily="1" charset="2"/>
              </a:rPr>
              <a:t>for a selected time range.</a:t>
            </a:r>
            <a:endParaRPr lang="en-US" sz="1800" dirty="0">
              <a:sym typeface="Wingdings" pitchFamily="1" charset="2"/>
            </a:endParaRPr>
          </a:p>
        </p:txBody>
      </p:sp>
      <p:pic>
        <p:nvPicPr>
          <p:cNvPr id="2" name="Picture 1" descr="Screen shot 2013-09-11 at 10.52.09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221" y="1803040"/>
            <a:ext cx="8397994" cy="34997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mtClean="0"/>
              <a:t>Event Detail (page 1 of 3)</a:t>
            </a:r>
          </a:p>
        </p:txBody>
      </p:sp>
      <p:sp>
        <p:nvSpPr>
          <p:cNvPr id="9220" name="Rectangle 6"/>
          <p:cNvSpPr>
            <a:spLocks noChangeArrowheads="1"/>
          </p:cNvSpPr>
          <p:nvPr/>
        </p:nvSpPr>
        <p:spPr bwMode="auto">
          <a:xfrm>
            <a:off x="214313" y="938213"/>
            <a:ext cx="8686800" cy="82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50000"/>
              </a:spcBef>
            </a:pPr>
            <a:r>
              <a:rPr lang="en-US" sz="1800" dirty="0">
                <a:sym typeface="Wingdings" pitchFamily="1" charset="2"/>
              </a:rPr>
              <a:t>Provides a detail view for one or more events for selected items,</a:t>
            </a:r>
            <a:br>
              <a:rPr lang="en-US" sz="1800" dirty="0">
                <a:sym typeface="Wingdings" pitchFamily="1" charset="2"/>
              </a:rPr>
            </a:br>
            <a:r>
              <a:rPr lang="en-US" sz="1800" dirty="0">
                <a:sym typeface="Wingdings" pitchFamily="1" charset="2"/>
              </a:rPr>
              <a:t>for a selected time </a:t>
            </a:r>
            <a:r>
              <a:rPr lang="en-US" sz="1800" dirty="0" smtClean="0">
                <a:sym typeface="Wingdings" pitchFamily="1" charset="2"/>
              </a:rPr>
              <a:t>period.</a:t>
            </a:r>
            <a:endParaRPr lang="en-US" sz="1800" dirty="0">
              <a:sym typeface="Wingdings" pitchFamily="1" charset="2"/>
            </a:endParaRPr>
          </a:p>
        </p:txBody>
      </p:sp>
      <p:pic>
        <p:nvPicPr>
          <p:cNvPr id="5" name="Content Placeholder 4" descr="Screen shot 2013-09-11 at 11.19.36 AM.pn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5751" b="-15751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mtClean="0"/>
              <a:t>Event Detail (page 2 of 3)</a:t>
            </a:r>
          </a:p>
        </p:txBody>
      </p:sp>
      <p:pic>
        <p:nvPicPr>
          <p:cNvPr id="5" name="Content Placeholder 4" descr="Screen shot 2013-09-11 at 11.20.07 AM.pn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6317" b="-16317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mtClean="0"/>
              <a:t>Event Detail (page 3 of 3)</a:t>
            </a:r>
          </a:p>
        </p:txBody>
      </p:sp>
      <p:pic>
        <p:nvPicPr>
          <p:cNvPr id="5" name="Content Placeholder 4" descr="Screen shot 2013-09-11 at 11.23.04 AM.pn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6317" b="-16317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mtClean="0"/>
              <a:t>Landmarks</a:t>
            </a:r>
          </a:p>
        </p:txBody>
      </p:sp>
      <p:sp>
        <p:nvSpPr>
          <p:cNvPr id="12292" name="Rectangle 8"/>
          <p:cNvSpPr>
            <a:spLocks noChangeArrowheads="1"/>
          </p:cNvSpPr>
          <p:nvPr/>
        </p:nvSpPr>
        <p:spPr bwMode="auto">
          <a:xfrm>
            <a:off x="214313" y="938213"/>
            <a:ext cx="8686800" cy="82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50000"/>
              </a:spcBef>
            </a:pPr>
            <a:r>
              <a:rPr lang="en-US" sz="1800" dirty="0">
                <a:sym typeface="Wingdings" pitchFamily="1" charset="2"/>
              </a:rPr>
              <a:t>Shows when and for how long item(s) have stopped at a selected </a:t>
            </a:r>
            <a:r>
              <a:rPr lang="en-US" sz="1800" dirty="0" smtClean="0">
                <a:sym typeface="Wingdings" pitchFamily="1" charset="2"/>
              </a:rPr>
              <a:t>Landmark.</a:t>
            </a:r>
            <a:endParaRPr lang="en-US" sz="1800" dirty="0">
              <a:sym typeface="Wingdings" pitchFamily="1" charset="2"/>
            </a:endParaRPr>
          </a:p>
        </p:txBody>
      </p:sp>
      <p:pic>
        <p:nvPicPr>
          <p:cNvPr id="3" name="Content Placeholder 2" descr="Screen shot 2013-09-11 at 3.08.59 PM.pn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7543" b="-17543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mtClean="0"/>
              <a:t>Mileage Summary</a:t>
            </a:r>
          </a:p>
        </p:txBody>
      </p:sp>
      <p:sp>
        <p:nvSpPr>
          <p:cNvPr id="13316" name="Rectangle 9"/>
          <p:cNvSpPr>
            <a:spLocks noChangeArrowheads="1"/>
          </p:cNvSpPr>
          <p:nvPr/>
        </p:nvSpPr>
        <p:spPr bwMode="auto">
          <a:xfrm>
            <a:off x="214313" y="938213"/>
            <a:ext cx="8686800" cy="82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50000"/>
              </a:spcBef>
            </a:pPr>
            <a:r>
              <a:rPr lang="en-US" sz="1800" dirty="0">
                <a:sym typeface="Wingdings" pitchFamily="1" charset="2"/>
              </a:rPr>
              <a:t>Provides a summary, by item, of the total distance traveled for all </a:t>
            </a:r>
            <a:r>
              <a:rPr lang="en-US" sz="1800" dirty="0" smtClean="0">
                <a:sym typeface="Wingdings" pitchFamily="1" charset="2"/>
              </a:rPr>
              <a:t>items.</a:t>
            </a:r>
            <a:endParaRPr lang="en-US" sz="1800" dirty="0">
              <a:sym typeface="Wingdings" pitchFamily="1" charset="2"/>
            </a:endParaRPr>
          </a:p>
        </p:txBody>
      </p:sp>
      <p:pic>
        <p:nvPicPr>
          <p:cNvPr id="5" name="Content Placeholder 4" descr="Screen shot 2013-09-11 at 11.27.14 AM.pn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3619" b="-43619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State by State Mileage</a:t>
            </a:r>
          </a:p>
        </p:txBody>
      </p:sp>
      <p:sp>
        <p:nvSpPr>
          <p:cNvPr id="14340" name="Rectangle 6"/>
          <p:cNvSpPr>
            <a:spLocks noChangeArrowheads="1"/>
          </p:cNvSpPr>
          <p:nvPr/>
        </p:nvSpPr>
        <p:spPr bwMode="auto">
          <a:xfrm>
            <a:off x="214313" y="938213"/>
            <a:ext cx="8686800" cy="82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50000"/>
              </a:spcBef>
            </a:pPr>
            <a:r>
              <a:rPr lang="en-US" sz="1800" dirty="0">
                <a:sym typeface="Wingdings" pitchFamily="1" charset="2"/>
              </a:rPr>
              <a:t>Provides an itemized summary of the distance traveled </a:t>
            </a:r>
            <a:br>
              <a:rPr lang="en-US" sz="1800" dirty="0">
                <a:sym typeface="Wingdings" pitchFamily="1" charset="2"/>
              </a:rPr>
            </a:br>
            <a:r>
              <a:rPr lang="en-US" sz="1800" dirty="0">
                <a:sym typeface="Wingdings" pitchFamily="1" charset="2"/>
              </a:rPr>
              <a:t>for each item by </a:t>
            </a:r>
            <a:r>
              <a:rPr lang="en-US" sz="1800" dirty="0" smtClean="0">
                <a:sym typeface="Wingdings" pitchFamily="1" charset="2"/>
              </a:rPr>
              <a:t>state.</a:t>
            </a:r>
            <a:endParaRPr lang="en-US" sz="1800" dirty="0">
              <a:sym typeface="Wingdings" pitchFamily="1" charset="2"/>
            </a:endParaRPr>
          </a:p>
        </p:txBody>
      </p:sp>
      <p:pic>
        <p:nvPicPr>
          <p:cNvPr id="2" name="Picture 1" descr="Screen shot 2013-09-11 at 11.28.0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093" y="2333022"/>
            <a:ext cx="8348111" cy="25922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mtClean="0"/>
              <a:t>Stop Report</a:t>
            </a:r>
          </a:p>
        </p:txBody>
      </p:sp>
      <p:sp>
        <p:nvSpPr>
          <p:cNvPr id="3076" name="Rectangle 8"/>
          <p:cNvSpPr>
            <a:spLocks noChangeArrowheads="1"/>
          </p:cNvSpPr>
          <p:nvPr/>
        </p:nvSpPr>
        <p:spPr bwMode="auto">
          <a:xfrm>
            <a:off x="214313" y="938213"/>
            <a:ext cx="8686800" cy="82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50000"/>
              </a:spcBef>
            </a:pPr>
            <a:r>
              <a:rPr lang="en-US" sz="1800" dirty="0">
                <a:sym typeface="Wingdings" pitchFamily="1" charset="2"/>
              </a:rPr>
              <a:t>Shows where, when and for how long </a:t>
            </a:r>
            <a:r>
              <a:rPr lang="en-US" sz="1800" dirty="0" smtClean="0">
                <a:sym typeface="Wingdings" pitchFamily="1" charset="2"/>
              </a:rPr>
              <a:t>a vehicle </a:t>
            </a:r>
            <a:r>
              <a:rPr lang="en-US" sz="1800" dirty="0">
                <a:sym typeface="Wingdings" pitchFamily="1" charset="2"/>
              </a:rPr>
              <a:t>has </a:t>
            </a:r>
            <a:r>
              <a:rPr lang="en-US" sz="1800" dirty="0" smtClean="0">
                <a:sym typeface="Wingdings" pitchFamily="1" charset="2"/>
              </a:rPr>
              <a:t>stopped.</a:t>
            </a:r>
            <a:endParaRPr lang="en-US" sz="1800" dirty="0">
              <a:sym typeface="Wingdings" pitchFamily="1" charset="2"/>
            </a:endParaRPr>
          </a:p>
        </p:txBody>
      </p:sp>
      <p:pic>
        <p:nvPicPr>
          <p:cNvPr id="7" name="Content Placeholder 6" descr="Screen shot 2013-09-11 at 9.50.20 AM.pn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7000" b="-17000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dirty="0" smtClean="0"/>
              <a:t>Engine Hours</a:t>
            </a:r>
          </a:p>
        </p:txBody>
      </p:sp>
      <p:sp>
        <p:nvSpPr>
          <p:cNvPr id="15364" name="Rectangle 6"/>
          <p:cNvSpPr>
            <a:spLocks noChangeArrowheads="1"/>
          </p:cNvSpPr>
          <p:nvPr/>
        </p:nvSpPr>
        <p:spPr bwMode="auto">
          <a:xfrm>
            <a:off x="214313" y="938213"/>
            <a:ext cx="8686800" cy="82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50000"/>
              </a:spcBef>
            </a:pPr>
            <a:r>
              <a:rPr lang="en-US" sz="1800" dirty="0">
                <a:sym typeface="Wingdings" pitchFamily="1" charset="2"/>
              </a:rPr>
              <a:t>Calculates the engine running time for selected items </a:t>
            </a:r>
            <a:br>
              <a:rPr lang="en-US" sz="1800" dirty="0">
                <a:sym typeface="Wingdings" pitchFamily="1" charset="2"/>
              </a:rPr>
            </a:br>
            <a:r>
              <a:rPr lang="en-US" sz="1800" dirty="0">
                <a:sym typeface="Wingdings" pitchFamily="1" charset="2"/>
              </a:rPr>
              <a:t>for the selected time </a:t>
            </a:r>
            <a:r>
              <a:rPr lang="en-US" sz="1800" dirty="0" smtClean="0">
                <a:sym typeface="Wingdings" pitchFamily="1" charset="2"/>
              </a:rPr>
              <a:t>period.</a:t>
            </a:r>
            <a:endParaRPr lang="en-US" sz="1800" dirty="0">
              <a:sym typeface="Wingdings" pitchFamily="1" charset="2"/>
            </a:endParaRPr>
          </a:p>
        </p:txBody>
      </p:sp>
      <p:pic>
        <p:nvPicPr>
          <p:cNvPr id="2" name="Picture 1" descr="Screen shot 2013-09-11 at 12.47.5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094" y="2433939"/>
            <a:ext cx="8428621" cy="17876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mtClean="0"/>
              <a:t>Pending Maintenance</a:t>
            </a:r>
          </a:p>
        </p:txBody>
      </p:sp>
      <p:sp>
        <p:nvSpPr>
          <p:cNvPr id="16388" name="Rectangle 9"/>
          <p:cNvSpPr>
            <a:spLocks noChangeArrowheads="1"/>
          </p:cNvSpPr>
          <p:nvPr/>
        </p:nvSpPr>
        <p:spPr bwMode="auto">
          <a:xfrm>
            <a:off x="214313" y="938213"/>
            <a:ext cx="8686800" cy="82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50000"/>
              </a:spcBef>
            </a:pPr>
            <a:r>
              <a:rPr lang="en-US" sz="1800" dirty="0">
                <a:sym typeface="Wingdings" pitchFamily="1" charset="2"/>
              </a:rPr>
              <a:t>Show maintenance items due in the next service interval </a:t>
            </a:r>
            <a:br>
              <a:rPr lang="en-US" sz="1800" dirty="0">
                <a:sym typeface="Wingdings" pitchFamily="1" charset="2"/>
              </a:rPr>
            </a:br>
            <a:r>
              <a:rPr lang="en-US" sz="1800" dirty="0">
                <a:sym typeface="Wingdings" pitchFamily="1" charset="2"/>
              </a:rPr>
              <a:t>(measured in mileage or days</a:t>
            </a:r>
            <a:r>
              <a:rPr lang="en-US" sz="1800" dirty="0" smtClean="0">
                <a:sym typeface="Wingdings" pitchFamily="1" charset="2"/>
              </a:rPr>
              <a:t>).</a:t>
            </a:r>
            <a:endParaRPr lang="en-US" dirty="0">
              <a:sym typeface="Wingdings" pitchFamily="1" charset="2"/>
            </a:endParaRPr>
          </a:p>
        </p:txBody>
      </p:sp>
      <p:pic>
        <p:nvPicPr>
          <p:cNvPr id="2" name="Picture 1" descr="Screen shot 2013-09-11 at 3.28.1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661" y="2268919"/>
            <a:ext cx="8422174" cy="27936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7" descr="serviceLog_Fad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3038" y="1760538"/>
            <a:ext cx="8839200" cy="4008437"/>
          </a:xfrm>
          <a:prstGeom prst="rect">
            <a:avLst/>
          </a:prstGeom>
          <a:noFill/>
          <a:ln w="9525">
            <a:solidFill>
              <a:srgbClr val="356477"/>
            </a:solidFill>
            <a:miter lim="800000"/>
            <a:headEnd/>
            <a:tailEnd/>
          </a:ln>
        </p:spPr>
      </p:pic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mtClean="0"/>
              <a:t>Service Log</a:t>
            </a: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214313" y="938213"/>
            <a:ext cx="8686800" cy="82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50000"/>
              </a:spcBef>
            </a:pPr>
            <a:r>
              <a:rPr lang="en-US" sz="1800" dirty="0">
                <a:sym typeface="Wingdings" pitchFamily="1" charset="2"/>
              </a:rPr>
              <a:t>Provides a detail view for one or more service logs for selected items, </a:t>
            </a:r>
            <a:br>
              <a:rPr lang="en-US" sz="1800" dirty="0">
                <a:sym typeface="Wingdings" pitchFamily="1" charset="2"/>
              </a:rPr>
            </a:br>
            <a:r>
              <a:rPr lang="en-US" sz="1800" dirty="0">
                <a:sym typeface="Wingdings" pitchFamily="1" charset="2"/>
              </a:rPr>
              <a:t>for a selected time </a:t>
            </a:r>
            <a:r>
              <a:rPr lang="en-US" sz="1800" dirty="0" smtClean="0">
                <a:sym typeface="Wingdings" pitchFamily="1" charset="2"/>
              </a:rPr>
              <a:t>period.</a:t>
            </a:r>
            <a:endParaRPr lang="en-US" sz="1800" dirty="0">
              <a:sym typeface="Wingdings" pitchFamily="1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mtClean="0"/>
              <a:t>Inactivity Report</a:t>
            </a:r>
          </a:p>
        </p:txBody>
      </p:sp>
      <p:sp>
        <p:nvSpPr>
          <p:cNvPr id="18436" name="Rectangle 9"/>
          <p:cNvSpPr>
            <a:spLocks noChangeArrowheads="1"/>
          </p:cNvSpPr>
          <p:nvPr/>
        </p:nvSpPr>
        <p:spPr bwMode="auto">
          <a:xfrm>
            <a:off x="214313" y="938213"/>
            <a:ext cx="8686800" cy="82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50000"/>
              </a:spcBef>
            </a:pPr>
            <a:r>
              <a:rPr lang="en-US" sz="1800" dirty="0">
                <a:sym typeface="Wingdings" pitchFamily="1" charset="2"/>
              </a:rPr>
              <a:t>Helps determine which beacons have not communicated </a:t>
            </a:r>
            <a:br>
              <a:rPr lang="en-US" sz="1800" dirty="0">
                <a:sym typeface="Wingdings" pitchFamily="1" charset="2"/>
              </a:rPr>
            </a:br>
            <a:r>
              <a:rPr lang="en-US" sz="1800" dirty="0">
                <a:sym typeface="Wingdings" pitchFamily="1" charset="2"/>
              </a:rPr>
              <a:t>with the system </a:t>
            </a:r>
            <a:r>
              <a:rPr lang="en-US" sz="1800" dirty="0" smtClean="0">
                <a:sym typeface="Wingdings" pitchFamily="1" charset="2"/>
              </a:rPr>
              <a:t>recently.</a:t>
            </a:r>
            <a:endParaRPr lang="en-US" sz="1800" dirty="0">
              <a:sym typeface="Wingdings" pitchFamily="1" charset="2"/>
            </a:endParaRPr>
          </a:p>
        </p:txBody>
      </p:sp>
      <p:pic>
        <p:nvPicPr>
          <p:cNvPr id="3" name="Content Placeholder 2" descr="Screen shot 2013-09-11 at 3.26.36 PM.pn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9211" b="-89211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Dispatch Driver Report</a:t>
            </a:r>
            <a:endParaRPr lang="en-US" dirty="0"/>
          </a:p>
        </p:txBody>
      </p:sp>
      <p:pic>
        <p:nvPicPr>
          <p:cNvPr id="4" name="Content Placeholder 3" descr="Screen shot 2013-09-11 at 12.39.27 PM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2203" b="-72203"/>
          <a:stretch>
            <a:fillRect/>
          </a:stretch>
        </p:blipFill>
        <p:spPr>
          <a:xfrm>
            <a:off x="135236" y="1066800"/>
            <a:ext cx="8839200" cy="4953000"/>
          </a:xfrm>
        </p:spPr>
      </p:pic>
      <p:sp>
        <p:nvSpPr>
          <p:cNvPr id="5" name="Rectangle 4"/>
          <p:cNvSpPr/>
          <p:nvPr/>
        </p:nvSpPr>
        <p:spPr>
          <a:xfrm>
            <a:off x="380821" y="1065350"/>
            <a:ext cx="84585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eaLnBrk="1" hangingPunct="1">
              <a:spcBef>
                <a:spcPct val="50000"/>
              </a:spcBef>
            </a:pPr>
            <a:r>
              <a:rPr lang="en-US" sz="1800" dirty="0" smtClean="0">
                <a:sym typeface="Wingdings" pitchFamily="1" charset="2"/>
              </a:rPr>
              <a:t>Provides a detailed view of status changes by driver.</a:t>
            </a:r>
            <a:endParaRPr lang="en-US" sz="1800" dirty="0">
              <a:sym typeface="Wingdings" pitchFamily="1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9422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Dispatch Vehicle Report</a:t>
            </a:r>
            <a:endParaRPr lang="en-US" dirty="0"/>
          </a:p>
        </p:txBody>
      </p:sp>
      <p:pic>
        <p:nvPicPr>
          <p:cNvPr id="4" name="Content Placeholder 3" descr="Screen shot 2013-09-11 at 12.41.40 PM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5320" b="-15320"/>
          <a:stretch>
            <a:fillRect/>
          </a:stretch>
        </p:blipFill>
        <p:spPr/>
      </p:pic>
      <p:sp>
        <p:nvSpPr>
          <p:cNvPr id="5" name="Rectangle 4"/>
          <p:cNvSpPr/>
          <p:nvPr/>
        </p:nvSpPr>
        <p:spPr>
          <a:xfrm>
            <a:off x="226347" y="954172"/>
            <a:ext cx="89176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ym typeface="Wingdings" pitchFamily="1" charset="2"/>
              </a:rPr>
              <a:t>Provides a detailed view of status changes by </a:t>
            </a:r>
            <a:r>
              <a:rPr lang="en-US" sz="1800" dirty="0" smtClean="0">
                <a:sym typeface="Wingdings" pitchFamily="1" charset="2"/>
              </a:rPr>
              <a:t>vehicle.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90355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Driver Behavior</a:t>
            </a:r>
            <a:endParaRPr lang="en-US" dirty="0"/>
          </a:p>
        </p:txBody>
      </p:sp>
      <p:pic>
        <p:nvPicPr>
          <p:cNvPr id="4" name="Content Placeholder 3" descr="Screen shot 2013-10-16 at 8.35.42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3945" b="-43945"/>
          <a:stretch>
            <a:fillRect/>
          </a:stretch>
        </p:blipFill>
        <p:spPr>
          <a:xfrm>
            <a:off x="183755" y="0"/>
            <a:ext cx="8839200" cy="4953000"/>
          </a:xfrm>
        </p:spPr>
      </p:pic>
      <p:pic>
        <p:nvPicPr>
          <p:cNvPr id="5" name="Picture 4" descr="Screen shot 2013-10-16 at 8.36.31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28" y="3993690"/>
            <a:ext cx="8791253" cy="1908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32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Speed Within a Zone</a:t>
            </a:r>
            <a:endParaRPr lang="en-US" dirty="0"/>
          </a:p>
        </p:txBody>
      </p:sp>
      <p:pic>
        <p:nvPicPr>
          <p:cNvPr id="4" name="Content Placeholder 3" descr="Screen shot 2013-10-16 at 8.42.18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3652" b="-33652"/>
          <a:stretch>
            <a:fillRect/>
          </a:stretch>
        </p:blipFill>
        <p:spPr>
          <a:xfrm>
            <a:off x="163513" y="-157163"/>
            <a:ext cx="8839200" cy="4953001"/>
          </a:xfrm>
        </p:spPr>
      </p:pic>
      <p:pic>
        <p:nvPicPr>
          <p:cNvPr id="5" name="Picture 4" descr="Screen shot 2013-10-16 at 8.42.4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570" y="4024767"/>
            <a:ext cx="6293098" cy="2106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70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dirty="0" smtClean="0"/>
              <a:t>Stop Report with Map</a:t>
            </a:r>
          </a:p>
        </p:txBody>
      </p:sp>
      <p:sp>
        <p:nvSpPr>
          <p:cNvPr id="3076" name="Rectangle 8"/>
          <p:cNvSpPr>
            <a:spLocks noChangeArrowheads="1"/>
          </p:cNvSpPr>
          <p:nvPr/>
        </p:nvSpPr>
        <p:spPr bwMode="auto">
          <a:xfrm>
            <a:off x="214313" y="938213"/>
            <a:ext cx="8686800" cy="82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50000"/>
              </a:spcBef>
            </a:pPr>
            <a:r>
              <a:rPr lang="en-US" sz="1800" dirty="0">
                <a:sym typeface="Wingdings" pitchFamily="1" charset="2"/>
              </a:rPr>
              <a:t>Shows where, when and for how long an item has </a:t>
            </a:r>
            <a:r>
              <a:rPr lang="en-US" sz="1800" dirty="0" smtClean="0">
                <a:sym typeface="Wingdings" pitchFamily="1" charset="2"/>
              </a:rPr>
              <a:t>stopped</a:t>
            </a:r>
            <a:br>
              <a:rPr lang="en-US" sz="1800" dirty="0" smtClean="0">
                <a:sym typeface="Wingdings" pitchFamily="1" charset="2"/>
              </a:rPr>
            </a:br>
            <a:r>
              <a:rPr lang="en-US" sz="1800" dirty="0" smtClean="0">
                <a:sym typeface="Wingdings" pitchFamily="1" charset="2"/>
              </a:rPr>
              <a:t>with an interactive map.</a:t>
            </a:r>
            <a:endParaRPr lang="en-US" sz="1800" dirty="0">
              <a:sym typeface="Wingdings" pitchFamily="1" charset="2"/>
            </a:endParaRPr>
          </a:p>
        </p:txBody>
      </p:sp>
      <p:pic>
        <p:nvPicPr>
          <p:cNvPr id="3" name="Content Placeholder 2" descr="Screen shot 2013-09-11 at 9.52.46 AM.pn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6466" b="-16466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dirty="0" smtClean="0"/>
              <a:t>Trip Report Summary</a:t>
            </a:r>
          </a:p>
        </p:txBody>
      </p:sp>
      <p:sp>
        <p:nvSpPr>
          <p:cNvPr id="4100" name="Rectangle 6"/>
          <p:cNvSpPr>
            <a:spLocks noChangeArrowheads="1"/>
          </p:cNvSpPr>
          <p:nvPr/>
        </p:nvSpPr>
        <p:spPr bwMode="auto">
          <a:xfrm>
            <a:off x="214313" y="938213"/>
            <a:ext cx="8686800" cy="82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50000"/>
              </a:spcBef>
            </a:pPr>
            <a:r>
              <a:rPr lang="en-US" sz="1800"/>
              <a:t>Provides summary trip and stop data for one or more items… </a:t>
            </a:r>
            <a:endParaRPr lang="en-US" b="0"/>
          </a:p>
        </p:txBody>
      </p:sp>
      <p:pic>
        <p:nvPicPr>
          <p:cNvPr id="3" name="Content Placeholder 2" descr="Screen shot 2013-09-11 at 9.54.19 AM.pn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5150" b="-55150"/>
          <a:stretch>
            <a:fillRect/>
          </a:stretch>
        </p:blipFill>
        <p:spPr>
          <a:xfrm>
            <a:off x="133163" y="738047"/>
            <a:ext cx="8839200" cy="4953000"/>
          </a:xfrm>
        </p:spPr>
      </p:pic>
      <p:sp>
        <p:nvSpPr>
          <p:cNvPr id="21" name="Frame 20"/>
          <p:cNvSpPr/>
          <p:nvPr/>
        </p:nvSpPr>
        <p:spPr bwMode="auto">
          <a:xfrm>
            <a:off x="789534" y="3209124"/>
            <a:ext cx="8169955" cy="755087"/>
          </a:xfrm>
          <a:prstGeom prst="frame">
            <a:avLst/>
          </a:prstGeom>
          <a:solidFill>
            <a:srgbClr val="FF00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dirty="0" smtClean="0"/>
              <a:t>Trip Report Detail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214313" y="938213"/>
            <a:ext cx="8686800" cy="82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50000"/>
              </a:spcBef>
            </a:pPr>
            <a:endParaRPr lang="en-US" b="0"/>
          </a:p>
        </p:txBody>
      </p:sp>
      <p:sp>
        <p:nvSpPr>
          <p:cNvPr id="5125" name="Rectangle 8"/>
          <p:cNvSpPr>
            <a:spLocks noChangeArrowheads="1"/>
          </p:cNvSpPr>
          <p:nvPr/>
        </p:nvSpPr>
        <p:spPr bwMode="auto">
          <a:xfrm>
            <a:off x="209550" y="933450"/>
            <a:ext cx="8686800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50000"/>
              </a:spcBef>
            </a:pPr>
            <a:r>
              <a:rPr lang="en-US" sz="1800"/>
              <a:t>…plus a detail view by item.</a:t>
            </a:r>
          </a:p>
        </p:txBody>
      </p:sp>
      <p:sp>
        <p:nvSpPr>
          <p:cNvPr id="176138" name="Rectangle 10"/>
          <p:cNvSpPr>
            <a:spLocks noChangeArrowheads="1"/>
          </p:cNvSpPr>
          <p:nvPr/>
        </p:nvSpPr>
        <p:spPr bwMode="auto">
          <a:xfrm>
            <a:off x="198438" y="4449763"/>
            <a:ext cx="8747125" cy="519112"/>
          </a:xfrm>
          <a:prstGeom prst="rect">
            <a:avLst/>
          </a:prstGeom>
          <a:solidFill>
            <a:srgbClr val="003366">
              <a:alpha val="20000"/>
            </a:srgbClr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Content Placeholder 5" descr="Screen shot 2013-09-11 at 10.06.14 AM.pn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7603" b="-17603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6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Status Reports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 </a:t>
            </a:r>
          </a:p>
        </p:txBody>
      </p:sp>
      <p:sp>
        <p:nvSpPr>
          <p:cNvPr id="6148" name="Rectangle 9"/>
          <p:cNvSpPr>
            <a:spLocks noChangeArrowheads="1"/>
          </p:cNvSpPr>
          <p:nvPr/>
        </p:nvSpPr>
        <p:spPr bwMode="auto">
          <a:xfrm>
            <a:off x="214313" y="763588"/>
            <a:ext cx="8686800" cy="82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50000"/>
              </a:spcBef>
            </a:pPr>
            <a:r>
              <a:rPr lang="en-US" sz="1800" dirty="0">
                <a:sym typeface="Wingdings" pitchFamily="1" charset="2"/>
              </a:rPr>
              <a:t>Provides a quick snapshot of an entire </a:t>
            </a:r>
            <a:r>
              <a:rPr lang="en-US" sz="1800" dirty="0" smtClean="0">
                <a:sym typeface="Wingdings" pitchFamily="1" charset="2"/>
              </a:rPr>
              <a:t>fleet.</a:t>
            </a:r>
            <a:endParaRPr lang="en-US" sz="1800" dirty="0">
              <a:sym typeface="Wingdings" pitchFamily="1" charset="2"/>
            </a:endParaRPr>
          </a:p>
        </p:txBody>
      </p:sp>
      <p:pic>
        <p:nvPicPr>
          <p:cNvPr id="2" name="Picture 1" descr="Screen shot 2013-09-11 at 10.15.01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241" y="1137494"/>
            <a:ext cx="7311767" cy="3701933"/>
          </a:xfrm>
          <a:prstGeom prst="rect">
            <a:avLst/>
          </a:prstGeom>
        </p:spPr>
      </p:pic>
      <p:pic>
        <p:nvPicPr>
          <p:cNvPr id="3" name="Picture 2" descr="Screen shot 2013-09-11 at 10.15.11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370" y="4341755"/>
            <a:ext cx="8032464" cy="2006022"/>
          </a:xfrm>
          <a:prstGeom prst="rect">
            <a:avLst/>
          </a:prstGeom>
        </p:spPr>
      </p:pic>
      <p:sp>
        <p:nvSpPr>
          <p:cNvPr id="4" name="Frame 3"/>
          <p:cNvSpPr/>
          <p:nvPr/>
        </p:nvSpPr>
        <p:spPr bwMode="auto">
          <a:xfrm>
            <a:off x="617896" y="4839427"/>
            <a:ext cx="8526104" cy="1149793"/>
          </a:xfrm>
          <a:prstGeom prst="fram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Map View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 </a:t>
            </a:r>
          </a:p>
        </p:txBody>
      </p:sp>
      <p:sp>
        <p:nvSpPr>
          <p:cNvPr id="6148" name="Rectangle 9"/>
          <p:cNvSpPr>
            <a:spLocks noChangeArrowheads="1"/>
          </p:cNvSpPr>
          <p:nvPr/>
        </p:nvSpPr>
        <p:spPr bwMode="auto">
          <a:xfrm>
            <a:off x="214313" y="763588"/>
            <a:ext cx="8686800" cy="82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50000"/>
              </a:spcBef>
            </a:pPr>
            <a:r>
              <a:rPr lang="en-US" sz="1800" dirty="0" smtClean="0">
                <a:sym typeface="Wingdings" pitchFamily="1" charset="2"/>
              </a:rPr>
              <a:t>View vehicles on street</a:t>
            </a:r>
            <a:r>
              <a:rPr lang="en-US" sz="1800" dirty="0">
                <a:sym typeface="Wingdings" pitchFamily="1" charset="2"/>
              </a:rPr>
              <a:t> </a:t>
            </a:r>
            <a:r>
              <a:rPr lang="en-US" sz="1800" dirty="0" smtClean="0">
                <a:sym typeface="Wingdings" pitchFamily="1" charset="2"/>
              </a:rPr>
              <a:t>or satellite maps with real-time traffic. </a:t>
            </a:r>
            <a:endParaRPr lang="en-US" sz="1800" dirty="0">
              <a:sym typeface="Wingdings" pitchFamily="1" charset="2"/>
            </a:endParaRPr>
          </a:p>
        </p:txBody>
      </p:sp>
      <p:pic>
        <p:nvPicPr>
          <p:cNvPr id="3" name="Picture 2" descr="Screen shot 2013-09-11 at 10.25.0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241" y="1404431"/>
            <a:ext cx="8248997" cy="44303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dirty="0" smtClean="0"/>
              <a:t>Route log</a:t>
            </a:r>
          </a:p>
        </p:txBody>
      </p:sp>
      <p:sp>
        <p:nvSpPr>
          <p:cNvPr id="7172" name="Rectangle 8"/>
          <p:cNvSpPr>
            <a:spLocks noChangeArrowheads="1"/>
          </p:cNvSpPr>
          <p:nvPr/>
        </p:nvSpPr>
        <p:spPr bwMode="auto">
          <a:xfrm>
            <a:off x="214313" y="938213"/>
            <a:ext cx="8686800" cy="82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50000"/>
              </a:spcBef>
            </a:pPr>
            <a:r>
              <a:rPr lang="en-US" sz="1800" dirty="0">
                <a:sym typeface="Wingdings" pitchFamily="1" charset="2"/>
              </a:rPr>
              <a:t>Shows an item’s route for a selected time period with address data, </a:t>
            </a:r>
            <a:br>
              <a:rPr lang="en-US" sz="1800" dirty="0">
                <a:sym typeface="Wingdings" pitchFamily="1" charset="2"/>
              </a:rPr>
            </a:br>
            <a:r>
              <a:rPr lang="en-US" sz="1800" dirty="0">
                <a:sym typeface="Wingdings" pitchFamily="1" charset="2"/>
              </a:rPr>
              <a:t>and a map </a:t>
            </a:r>
            <a:r>
              <a:rPr lang="en-US" sz="1800" dirty="0" smtClean="0">
                <a:sym typeface="Wingdings" pitchFamily="1" charset="2"/>
              </a:rPr>
              <a:t>view.</a:t>
            </a:r>
            <a:endParaRPr lang="en-US" sz="1800" dirty="0">
              <a:sym typeface="Wingdings" pitchFamily="1" charset="2"/>
            </a:endParaRPr>
          </a:p>
        </p:txBody>
      </p:sp>
      <p:pic>
        <p:nvPicPr>
          <p:cNvPr id="3" name="Content Placeholder 2" descr="Screen shot 2013-09-11 at 10.30.22 AM.pn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3073" b="-23073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dirty="0" smtClean="0"/>
              <a:t>Route log – with Sensors</a:t>
            </a:r>
          </a:p>
        </p:txBody>
      </p:sp>
      <p:sp>
        <p:nvSpPr>
          <p:cNvPr id="7172" name="Rectangle 8"/>
          <p:cNvSpPr>
            <a:spLocks noChangeArrowheads="1"/>
          </p:cNvSpPr>
          <p:nvPr/>
        </p:nvSpPr>
        <p:spPr bwMode="auto">
          <a:xfrm>
            <a:off x="214313" y="938213"/>
            <a:ext cx="8686800" cy="82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50000"/>
              </a:spcBef>
            </a:pPr>
            <a:r>
              <a:rPr lang="en-US" sz="1800" dirty="0">
                <a:sym typeface="Wingdings" pitchFamily="1" charset="2"/>
              </a:rPr>
              <a:t>Shows </a:t>
            </a:r>
            <a:r>
              <a:rPr lang="en-US" sz="1800" dirty="0" smtClean="0">
                <a:sym typeface="Wingdings" pitchFamily="1" charset="2"/>
              </a:rPr>
              <a:t>where PTOs and vehicle sensors were activated and deactivated.</a:t>
            </a:r>
            <a:endParaRPr lang="en-US" sz="1800" dirty="0">
              <a:sym typeface="Wingdings" pitchFamily="1" charset="2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13" y="1670760"/>
            <a:ext cx="8839200" cy="45178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7441</TotalTime>
  <Words>383</Words>
  <Application>Microsoft Office PowerPoint</Application>
  <PresentationFormat>On-screen Show (4:3)</PresentationFormat>
  <Paragraphs>74</Paragraphs>
  <Slides>27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ＭＳ Ｐゴシック</vt:lpstr>
      <vt:lpstr>Arial</vt:lpstr>
      <vt:lpstr>Wingdings</vt:lpstr>
      <vt:lpstr>Blank Presentation</vt:lpstr>
      <vt:lpstr>Report Samples</vt:lpstr>
      <vt:lpstr>Stop Report</vt:lpstr>
      <vt:lpstr>Stop Report with Map</vt:lpstr>
      <vt:lpstr>Trip Report Summary</vt:lpstr>
      <vt:lpstr>Trip Report Detail</vt:lpstr>
      <vt:lpstr>Status Reports</vt:lpstr>
      <vt:lpstr>Map View</vt:lpstr>
      <vt:lpstr>Route log</vt:lpstr>
      <vt:lpstr>Route log – with Sensors</vt:lpstr>
      <vt:lpstr>Auxiliary Input Duration</vt:lpstr>
      <vt:lpstr>Idle Time Report</vt:lpstr>
      <vt:lpstr>Idle Time Report – with Map</vt:lpstr>
      <vt:lpstr>Speed Violation</vt:lpstr>
      <vt:lpstr>Event Detail (page 1 of 3)</vt:lpstr>
      <vt:lpstr>Event Detail (page 2 of 3)</vt:lpstr>
      <vt:lpstr>Event Detail (page 3 of 3)</vt:lpstr>
      <vt:lpstr>Landmarks</vt:lpstr>
      <vt:lpstr>Mileage Summary</vt:lpstr>
      <vt:lpstr>State by State Mileage</vt:lpstr>
      <vt:lpstr>Engine Hours</vt:lpstr>
      <vt:lpstr>Pending Maintenance</vt:lpstr>
      <vt:lpstr>Service Log</vt:lpstr>
      <vt:lpstr>Inactivity Report</vt:lpstr>
      <vt:lpstr>Dispatch Driver Report</vt:lpstr>
      <vt:lpstr>Dispatch Vehicle Report</vt:lpstr>
      <vt:lpstr>Driver Behavior</vt:lpstr>
      <vt:lpstr>Speed Within a Zone</vt:lpstr>
    </vt:vector>
  </TitlesOfParts>
  <Company>Guardian Mobile Monitoring Systems,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Guardian designs, develops and manages one of the world’s only multi-use GPS-based mobile monitoring reseller platforms.</dc:title>
  <dc:creator>Goehring Rob</dc:creator>
  <cp:lastModifiedBy>Matt Naish</cp:lastModifiedBy>
  <cp:revision>267</cp:revision>
  <dcterms:created xsi:type="dcterms:W3CDTF">2006-01-09T19:08:50Z</dcterms:created>
  <dcterms:modified xsi:type="dcterms:W3CDTF">2014-01-14T19:45:38Z</dcterms:modified>
</cp:coreProperties>
</file>